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8" r:id="rId5"/>
    <p:sldId id="261" r:id="rId6"/>
    <p:sldId id="267" r:id="rId7"/>
    <p:sldId id="264" r:id="rId8"/>
    <p:sldId id="269" r:id="rId9"/>
    <p:sldId id="262" r:id="rId10"/>
    <p:sldId id="265" r:id="rId11"/>
    <p:sldId id="266"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FD463-05BB-EAF0-4B10-C9C790719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44D9405-1F95-02E8-5CCC-67DDDFD313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85A59DD-7C8C-AB3A-4E6C-5841FD5E38EC}"/>
              </a:ext>
            </a:extLst>
          </p:cNvPr>
          <p:cNvSpPr>
            <a:spLocks noGrp="1"/>
          </p:cNvSpPr>
          <p:nvPr>
            <p:ph type="dt" sz="half" idx="10"/>
          </p:nvPr>
        </p:nvSpPr>
        <p:spPr/>
        <p:txBody>
          <a:bodyPr/>
          <a:lstStyle/>
          <a:p>
            <a:fld id="{68DEE39D-BFA9-4F0F-B83E-0F3FFE69919F}" type="datetimeFigureOut">
              <a:rPr lang="en-IN" smtClean="0"/>
              <a:t>29-01-2023</a:t>
            </a:fld>
            <a:endParaRPr lang="en-IN"/>
          </a:p>
        </p:txBody>
      </p:sp>
      <p:sp>
        <p:nvSpPr>
          <p:cNvPr id="5" name="Footer Placeholder 4">
            <a:extLst>
              <a:ext uri="{FF2B5EF4-FFF2-40B4-BE49-F238E27FC236}">
                <a16:creationId xmlns:a16="http://schemas.microsoft.com/office/drawing/2014/main" id="{8A47DB36-CEF2-B125-4AA5-B26B031D82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E97FC4-F839-1336-89B8-C71E6BB38655}"/>
              </a:ext>
            </a:extLst>
          </p:cNvPr>
          <p:cNvSpPr>
            <a:spLocks noGrp="1"/>
          </p:cNvSpPr>
          <p:nvPr>
            <p:ph type="sldNum" sz="quarter" idx="12"/>
          </p:nvPr>
        </p:nvSpPr>
        <p:spPr/>
        <p:txBody>
          <a:bodyPr/>
          <a:lstStyle/>
          <a:p>
            <a:fld id="{4412C75A-B50D-4A53-B2D0-C644EAB0A585}" type="slidenum">
              <a:rPr lang="en-IN" smtClean="0"/>
              <a:t>‹#›</a:t>
            </a:fld>
            <a:endParaRPr lang="en-IN"/>
          </a:p>
        </p:txBody>
      </p:sp>
    </p:spTree>
    <p:extLst>
      <p:ext uri="{BB962C8B-B14F-4D97-AF65-F5344CB8AC3E}">
        <p14:creationId xmlns:p14="http://schemas.microsoft.com/office/powerpoint/2010/main" val="4266590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BB7D-3E0F-F4F2-0178-D623987B1D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ED0878-8164-FD6B-F0FF-D11002495E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218BEF-A785-A6B2-B7E5-7F6C3BEAB65D}"/>
              </a:ext>
            </a:extLst>
          </p:cNvPr>
          <p:cNvSpPr>
            <a:spLocks noGrp="1"/>
          </p:cNvSpPr>
          <p:nvPr>
            <p:ph type="dt" sz="half" idx="10"/>
          </p:nvPr>
        </p:nvSpPr>
        <p:spPr/>
        <p:txBody>
          <a:bodyPr/>
          <a:lstStyle/>
          <a:p>
            <a:fld id="{68DEE39D-BFA9-4F0F-B83E-0F3FFE69919F}" type="datetimeFigureOut">
              <a:rPr lang="en-IN" smtClean="0"/>
              <a:t>29-01-2023</a:t>
            </a:fld>
            <a:endParaRPr lang="en-IN"/>
          </a:p>
        </p:txBody>
      </p:sp>
      <p:sp>
        <p:nvSpPr>
          <p:cNvPr id="5" name="Footer Placeholder 4">
            <a:extLst>
              <a:ext uri="{FF2B5EF4-FFF2-40B4-BE49-F238E27FC236}">
                <a16:creationId xmlns:a16="http://schemas.microsoft.com/office/drawing/2014/main" id="{5F74B39C-F709-CFF5-F793-73A67A0DD0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484DEF-5D83-95AA-1BE5-40CC1BB5AD98}"/>
              </a:ext>
            </a:extLst>
          </p:cNvPr>
          <p:cNvSpPr>
            <a:spLocks noGrp="1"/>
          </p:cNvSpPr>
          <p:nvPr>
            <p:ph type="sldNum" sz="quarter" idx="12"/>
          </p:nvPr>
        </p:nvSpPr>
        <p:spPr/>
        <p:txBody>
          <a:bodyPr/>
          <a:lstStyle/>
          <a:p>
            <a:fld id="{4412C75A-B50D-4A53-B2D0-C644EAB0A585}" type="slidenum">
              <a:rPr lang="en-IN" smtClean="0"/>
              <a:t>‹#›</a:t>
            </a:fld>
            <a:endParaRPr lang="en-IN"/>
          </a:p>
        </p:txBody>
      </p:sp>
    </p:spTree>
    <p:extLst>
      <p:ext uri="{BB962C8B-B14F-4D97-AF65-F5344CB8AC3E}">
        <p14:creationId xmlns:p14="http://schemas.microsoft.com/office/powerpoint/2010/main" val="307813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6CDC94-63D4-D9A9-FE2D-5FD46F70A6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323CD5-093B-329B-47DF-A1D67DC153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26A767-D4CE-C603-44A4-07DE3909A138}"/>
              </a:ext>
            </a:extLst>
          </p:cNvPr>
          <p:cNvSpPr>
            <a:spLocks noGrp="1"/>
          </p:cNvSpPr>
          <p:nvPr>
            <p:ph type="dt" sz="half" idx="10"/>
          </p:nvPr>
        </p:nvSpPr>
        <p:spPr/>
        <p:txBody>
          <a:bodyPr/>
          <a:lstStyle/>
          <a:p>
            <a:fld id="{68DEE39D-BFA9-4F0F-B83E-0F3FFE69919F}" type="datetimeFigureOut">
              <a:rPr lang="en-IN" smtClean="0"/>
              <a:t>29-01-2023</a:t>
            </a:fld>
            <a:endParaRPr lang="en-IN"/>
          </a:p>
        </p:txBody>
      </p:sp>
      <p:sp>
        <p:nvSpPr>
          <p:cNvPr id="5" name="Footer Placeholder 4">
            <a:extLst>
              <a:ext uri="{FF2B5EF4-FFF2-40B4-BE49-F238E27FC236}">
                <a16:creationId xmlns:a16="http://schemas.microsoft.com/office/drawing/2014/main" id="{46DB3161-B5F5-4573-6A8F-4EC2EB8481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F9147C-1824-30DF-1C39-6ABD0B7C4312}"/>
              </a:ext>
            </a:extLst>
          </p:cNvPr>
          <p:cNvSpPr>
            <a:spLocks noGrp="1"/>
          </p:cNvSpPr>
          <p:nvPr>
            <p:ph type="sldNum" sz="quarter" idx="12"/>
          </p:nvPr>
        </p:nvSpPr>
        <p:spPr/>
        <p:txBody>
          <a:bodyPr/>
          <a:lstStyle/>
          <a:p>
            <a:fld id="{4412C75A-B50D-4A53-B2D0-C644EAB0A585}" type="slidenum">
              <a:rPr lang="en-IN" smtClean="0"/>
              <a:t>‹#›</a:t>
            </a:fld>
            <a:endParaRPr lang="en-IN"/>
          </a:p>
        </p:txBody>
      </p:sp>
    </p:spTree>
    <p:extLst>
      <p:ext uri="{BB962C8B-B14F-4D97-AF65-F5344CB8AC3E}">
        <p14:creationId xmlns:p14="http://schemas.microsoft.com/office/powerpoint/2010/main" val="1234956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E76D-DEFB-514A-9E47-EC43D1030A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D034DE-1A3F-019F-55F2-7B882307E2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98FD1F-599A-BD5B-F31A-61CF26CFB24E}"/>
              </a:ext>
            </a:extLst>
          </p:cNvPr>
          <p:cNvSpPr>
            <a:spLocks noGrp="1"/>
          </p:cNvSpPr>
          <p:nvPr>
            <p:ph type="dt" sz="half" idx="10"/>
          </p:nvPr>
        </p:nvSpPr>
        <p:spPr/>
        <p:txBody>
          <a:bodyPr/>
          <a:lstStyle/>
          <a:p>
            <a:fld id="{68DEE39D-BFA9-4F0F-B83E-0F3FFE69919F}" type="datetimeFigureOut">
              <a:rPr lang="en-IN" smtClean="0"/>
              <a:t>29-01-2023</a:t>
            </a:fld>
            <a:endParaRPr lang="en-IN"/>
          </a:p>
        </p:txBody>
      </p:sp>
      <p:sp>
        <p:nvSpPr>
          <p:cNvPr id="5" name="Footer Placeholder 4">
            <a:extLst>
              <a:ext uri="{FF2B5EF4-FFF2-40B4-BE49-F238E27FC236}">
                <a16:creationId xmlns:a16="http://schemas.microsoft.com/office/drawing/2014/main" id="{A9B8B46F-B178-B893-C602-B806BE0EC5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64AE1A-E17D-2647-18CE-606D33415279}"/>
              </a:ext>
            </a:extLst>
          </p:cNvPr>
          <p:cNvSpPr>
            <a:spLocks noGrp="1"/>
          </p:cNvSpPr>
          <p:nvPr>
            <p:ph type="sldNum" sz="quarter" idx="12"/>
          </p:nvPr>
        </p:nvSpPr>
        <p:spPr/>
        <p:txBody>
          <a:bodyPr/>
          <a:lstStyle/>
          <a:p>
            <a:fld id="{4412C75A-B50D-4A53-B2D0-C644EAB0A585}" type="slidenum">
              <a:rPr lang="en-IN" smtClean="0"/>
              <a:t>‹#›</a:t>
            </a:fld>
            <a:endParaRPr lang="en-IN"/>
          </a:p>
        </p:txBody>
      </p:sp>
    </p:spTree>
    <p:extLst>
      <p:ext uri="{BB962C8B-B14F-4D97-AF65-F5344CB8AC3E}">
        <p14:creationId xmlns:p14="http://schemas.microsoft.com/office/powerpoint/2010/main" val="3524392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E8D8-FA63-404E-5D1F-F504187732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56D30E-F057-9657-FD6B-34B96F7B73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5D64CB-AD8B-C46B-4AEE-C04F42090A04}"/>
              </a:ext>
            </a:extLst>
          </p:cNvPr>
          <p:cNvSpPr>
            <a:spLocks noGrp="1"/>
          </p:cNvSpPr>
          <p:nvPr>
            <p:ph type="dt" sz="half" idx="10"/>
          </p:nvPr>
        </p:nvSpPr>
        <p:spPr/>
        <p:txBody>
          <a:bodyPr/>
          <a:lstStyle/>
          <a:p>
            <a:fld id="{68DEE39D-BFA9-4F0F-B83E-0F3FFE69919F}" type="datetimeFigureOut">
              <a:rPr lang="en-IN" smtClean="0"/>
              <a:t>29-01-2023</a:t>
            </a:fld>
            <a:endParaRPr lang="en-IN"/>
          </a:p>
        </p:txBody>
      </p:sp>
      <p:sp>
        <p:nvSpPr>
          <p:cNvPr id="5" name="Footer Placeholder 4">
            <a:extLst>
              <a:ext uri="{FF2B5EF4-FFF2-40B4-BE49-F238E27FC236}">
                <a16:creationId xmlns:a16="http://schemas.microsoft.com/office/drawing/2014/main" id="{8CF56B8D-ADEF-BCFE-C229-07BC439EC4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5E25D5-5830-B19C-D194-70929D6C7123}"/>
              </a:ext>
            </a:extLst>
          </p:cNvPr>
          <p:cNvSpPr>
            <a:spLocks noGrp="1"/>
          </p:cNvSpPr>
          <p:nvPr>
            <p:ph type="sldNum" sz="quarter" idx="12"/>
          </p:nvPr>
        </p:nvSpPr>
        <p:spPr/>
        <p:txBody>
          <a:bodyPr/>
          <a:lstStyle/>
          <a:p>
            <a:fld id="{4412C75A-B50D-4A53-B2D0-C644EAB0A585}" type="slidenum">
              <a:rPr lang="en-IN" smtClean="0"/>
              <a:t>‹#›</a:t>
            </a:fld>
            <a:endParaRPr lang="en-IN"/>
          </a:p>
        </p:txBody>
      </p:sp>
    </p:spTree>
    <p:extLst>
      <p:ext uri="{BB962C8B-B14F-4D97-AF65-F5344CB8AC3E}">
        <p14:creationId xmlns:p14="http://schemas.microsoft.com/office/powerpoint/2010/main" val="342882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28949-332F-DCBC-B142-DE778E0A33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01A6D4-0012-E2D5-8878-E6E5C005A2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A058BF-1D9E-D5DA-FC7D-AC94B47B37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09810D-358E-FD33-A06B-9C7380913012}"/>
              </a:ext>
            </a:extLst>
          </p:cNvPr>
          <p:cNvSpPr>
            <a:spLocks noGrp="1"/>
          </p:cNvSpPr>
          <p:nvPr>
            <p:ph type="dt" sz="half" idx="10"/>
          </p:nvPr>
        </p:nvSpPr>
        <p:spPr/>
        <p:txBody>
          <a:bodyPr/>
          <a:lstStyle/>
          <a:p>
            <a:fld id="{68DEE39D-BFA9-4F0F-B83E-0F3FFE69919F}" type="datetimeFigureOut">
              <a:rPr lang="en-IN" smtClean="0"/>
              <a:t>29-01-2023</a:t>
            </a:fld>
            <a:endParaRPr lang="en-IN"/>
          </a:p>
        </p:txBody>
      </p:sp>
      <p:sp>
        <p:nvSpPr>
          <p:cNvPr id="6" name="Footer Placeholder 5">
            <a:extLst>
              <a:ext uri="{FF2B5EF4-FFF2-40B4-BE49-F238E27FC236}">
                <a16:creationId xmlns:a16="http://schemas.microsoft.com/office/drawing/2014/main" id="{59848CDA-4FC4-145C-A866-F62F14398D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C88E35-4ABE-3B48-3C29-33D02E92F01A}"/>
              </a:ext>
            </a:extLst>
          </p:cNvPr>
          <p:cNvSpPr>
            <a:spLocks noGrp="1"/>
          </p:cNvSpPr>
          <p:nvPr>
            <p:ph type="sldNum" sz="quarter" idx="12"/>
          </p:nvPr>
        </p:nvSpPr>
        <p:spPr/>
        <p:txBody>
          <a:bodyPr/>
          <a:lstStyle/>
          <a:p>
            <a:fld id="{4412C75A-B50D-4A53-B2D0-C644EAB0A585}" type="slidenum">
              <a:rPr lang="en-IN" smtClean="0"/>
              <a:t>‹#›</a:t>
            </a:fld>
            <a:endParaRPr lang="en-IN"/>
          </a:p>
        </p:txBody>
      </p:sp>
    </p:spTree>
    <p:extLst>
      <p:ext uri="{BB962C8B-B14F-4D97-AF65-F5344CB8AC3E}">
        <p14:creationId xmlns:p14="http://schemas.microsoft.com/office/powerpoint/2010/main" val="148651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6061-D2AA-0DCF-9F22-EA5F46D9D10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13E53E-1146-6D34-A3EF-7449A6C148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1F335F-3E99-03F4-545B-DD6BF7BFA9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5F1D10-5925-06B3-7A42-665C45583F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8C2065-B2FF-E51A-3B6C-E5B56D1112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0663D64-F8F7-0CA7-A7B0-7DDE68C6EF0A}"/>
              </a:ext>
            </a:extLst>
          </p:cNvPr>
          <p:cNvSpPr>
            <a:spLocks noGrp="1"/>
          </p:cNvSpPr>
          <p:nvPr>
            <p:ph type="dt" sz="half" idx="10"/>
          </p:nvPr>
        </p:nvSpPr>
        <p:spPr/>
        <p:txBody>
          <a:bodyPr/>
          <a:lstStyle/>
          <a:p>
            <a:fld id="{68DEE39D-BFA9-4F0F-B83E-0F3FFE69919F}" type="datetimeFigureOut">
              <a:rPr lang="en-IN" smtClean="0"/>
              <a:t>29-01-2023</a:t>
            </a:fld>
            <a:endParaRPr lang="en-IN"/>
          </a:p>
        </p:txBody>
      </p:sp>
      <p:sp>
        <p:nvSpPr>
          <p:cNvPr id="8" name="Footer Placeholder 7">
            <a:extLst>
              <a:ext uri="{FF2B5EF4-FFF2-40B4-BE49-F238E27FC236}">
                <a16:creationId xmlns:a16="http://schemas.microsoft.com/office/drawing/2014/main" id="{F1F2D9D8-8979-C404-31D5-6B36EF8C4D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8A18D57-52F1-6017-5236-189F64AEC40F}"/>
              </a:ext>
            </a:extLst>
          </p:cNvPr>
          <p:cNvSpPr>
            <a:spLocks noGrp="1"/>
          </p:cNvSpPr>
          <p:nvPr>
            <p:ph type="sldNum" sz="quarter" idx="12"/>
          </p:nvPr>
        </p:nvSpPr>
        <p:spPr/>
        <p:txBody>
          <a:bodyPr/>
          <a:lstStyle/>
          <a:p>
            <a:fld id="{4412C75A-B50D-4A53-B2D0-C644EAB0A585}" type="slidenum">
              <a:rPr lang="en-IN" smtClean="0"/>
              <a:t>‹#›</a:t>
            </a:fld>
            <a:endParaRPr lang="en-IN"/>
          </a:p>
        </p:txBody>
      </p:sp>
    </p:spTree>
    <p:extLst>
      <p:ext uri="{BB962C8B-B14F-4D97-AF65-F5344CB8AC3E}">
        <p14:creationId xmlns:p14="http://schemas.microsoft.com/office/powerpoint/2010/main" val="2741829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D0E57-A4CA-06F5-5897-69A0BA1015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5D8959-B60F-909B-E6E7-8723126181C9}"/>
              </a:ext>
            </a:extLst>
          </p:cNvPr>
          <p:cNvSpPr>
            <a:spLocks noGrp="1"/>
          </p:cNvSpPr>
          <p:nvPr>
            <p:ph type="dt" sz="half" idx="10"/>
          </p:nvPr>
        </p:nvSpPr>
        <p:spPr/>
        <p:txBody>
          <a:bodyPr/>
          <a:lstStyle/>
          <a:p>
            <a:fld id="{68DEE39D-BFA9-4F0F-B83E-0F3FFE69919F}" type="datetimeFigureOut">
              <a:rPr lang="en-IN" smtClean="0"/>
              <a:t>29-01-2023</a:t>
            </a:fld>
            <a:endParaRPr lang="en-IN"/>
          </a:p>
        </p:txBody>
      </p:sp>
      <p:sp>
        <p:nvSpPr>
          <p:cNvPr id="4" name="Footer Placeholder 3">
            <a:extLst>
              <a:ext uri="{FF2B5EF4-FFF2-40B4-BE49-F238E27FC236}">
                <a16:creationId xmlns:a16="http://schemas.microsoft.com/office/drawing/2014/main" id="{48F7F00E-33AD-1C19-61E0-CDFB10E939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DD4425-1F52-31AC-F948-00DED2BF9B86}"/>
              </a:ext>
            </a:extLst>
          </p:cNvPr>
          <p:cNvSpPr>
            <a:spLocks noGrp="1"/>
          </p:cNvSpPr>
          <p:nvPr>
            <p:ph type="sldNum" sz="quarter" idx="12"/>
          </p:nvPr>
        </p:nvSpPr>
        <p:spPr/>
        <p:txBody>
          <a:bodyPr/>
          <a:lstStyle/>
          <a:p>
            <a:fld id="{4412C75A-B50D-4A53-B2D0-C644EAB0A585}" type="slidenum">
              <a:rPr lang="en-IN" smtClean="0"/>
              <a:t>‹#›</a:t>
            </a:fld>
            <a:endParaRPr lang="en-IN"/>
          </a:p>
        </p:txBody>
      </p:sp>
    </p:spTree>
    <p:extLst>
      <p:ext uri="{BB962C8B-B14F-4D97-AF65-F5344CB8AC3E}">
        <p14:creationId xmlns:p14="http://schemas.microsoft.com/office/powerpoint/2010/main" val="368980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B0731C-114C-BF6B-AF90-EFA179435979}"/>
              </a:ext>
            </a:extLst>
          </p:cNvPr>
          <p:cNvSpPr>
            <a:spLocks noGrp="1"/>
          </p:cNvSpPr>
          <p:nvPr>
            <p:ph type="dt" sz="half" idx="10"/>
          </p:nvPr>
        </p:nvSpPr>
        <p:spPr/>
        <p:txBody>
          <a:bodyPr/>
          <a:lstStyle/>
          <a:p>
            <a:fld id="{68DEE39D-BFA9-4F0F-B83E-0F3FFE69919F}" type="datetimeFigureOut">
              <a:rPr lang="en-IN" smtClean="0"/>
              <a:t>29-01-2023</a:t>
            </a:fld>
            <a:endParaRPr lang="en-IN"/>
          </a:p>
        </p:txBody>
      </p:sp>
      <p:sp>
        <p:nvSpPr>
          <p:cNvPr id="3" name="Footer Placeholder 2">
            <a:extLst>
              <a:ext uri="{FF2B5EF4-FFF2-40B4-BE49-F238E27FC236}">
                <a16:creationId xmlns:a16="http://schemas.microsoft.com/office/drawing/2014/main" id="{F70E7A5D-58BC-DC5E-5803-F74C2C3933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D87D9EA-2FDC-8934-C3E3-878943ACC352}"/>
              </a:ext>
            </a:extLst>
          </p:cNvPr>
          <p:cNvSpPr>
            <a:spLocks noGrp="1"/>
          </p:cNvSpPr>
          <p:nvPr>
            <p:ph type="sldNum" sz="quarter" idx="12"/>
          </p:nvPr>
        </p:nvSpPr>
        <p:spPr/>
        <p:txBody>
          <a:bodyPr/>
          <a:lstStyle/>
          <a:p>
            <a:fld id="{4412C75A-B50D-4A53-B2D0-C644EAB0A585}" type="slidenum">
              <a:rPr lang="en-IN" smtClean="0"/>
              <a:t>‹#›</a:t>
            </a:fld>
            <a:endParaRPr lang="en-IN"/>
          </a:p>
        </p:txBody>
      </p:sp>
    </p:spTree>
    <p:extLst>
      <p:ext uri="{BB962C8B-B14F-4D97-AF65-F5344CB8AC3E}">
        <p14:creationId xmlns:p14="http://schemas.microsoft.com/office/powerpoint/2010/main" val="131302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4774-1F02-375C-DE03-0CE0F1A198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F6AD4CE-47B1-9577-6ABF-B6490392A3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5D630AF-543E-8F7D-3D59-7FAE75E95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7B88B-B185-BE4C-12BC-17CBA185EEE9}"/>
              </a:ext>
            </a:extLst>
          </p:cNvPr>
          <p:cNvSpPr>
            <a:spLocks noGrp="1"/>
          </p:cNvSpPr>
          <p:nvPr>
            <p:ph type="dt" sz="half" idx="10"/>
          </p:nvPr>
        </p:nvSpPr>
        <p:spPr/>
        <p:txBody>
          <a:bodyPr/>
          <a:lstStyle/>
          <a:p>
            <a:fld id="{68DEE39D-BFA9-4F0F-B83E-0F3FFE69919F}" type="datetimeFigureOut">
              <a:rPr lang="en-IN" smtClean="0"/>
              <a:t>29-01-2023</a:t>
            </a:fld>
            <a:endParaRPr lang="en-IN"/>
          </a:p>
        </p:txBody>
      </p:sp>
      <p:sp>
        <p:nvSpPr>
          <p:cNvPr id="6" name="Footer Placeholder 5">
            <a:extLst>
              <a:ext uri="{FF2B5EF4-FFF2-40B4-BE49-F238E27FC236}">
                <a16:creationId xmlns:a16="http://schemas.microsoft.com/office/drawing/2014/main" id="{8D4D0A6E-3CAF-4D07-AC02-8D0D95FA9E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21CF44-742F-40A1-6A87-949642F6DF1B}"/>
              </a:ext>
            </a:extLst>
          </p:cNvPr>
          <p:cNvSpPr>
            <a:spLocks noGrp="1"/>
          </p:cNvSpPr>
          <p:nvPr>
            <p:ph type="sldNum" sz="quarter" idx="12"/>
          </p:nvPr>
        </p:nvSpPr>
        <p:spPr/>
        <p:txBody>
          <a:bodyPr/>
          <a:lstStyle/>
          <a:p>
            <a:fld id="{4412C75A-B50D-4A53-B2D0-C644EAB0A585}" type="slidenum">
              <a:rPr lang="en-IN" smtClean="0"/>
              <a:t>‹#›</a:t>
            </a:fld>
            <a:endParaRPr lang="en-IN"/>
          </a:p>
        </p:txBody>
      </p:sp>
    </p:spTree>
    <p:extLst>
      <p:ext uri="{BB962C8B-B14F-4D97-AF65-F5344CB8AC3E}">
        <p14:creationId xmlns:p14="http://schemas.microsoft.com/office/powerpoint/2010/main" val="379830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660DD-506C-F885-28F7-28AF3DD78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8FAA01A-BEE2-2582-9D41-BB08F1ECD1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0B79EC8-12A9-35A3-AE59-C0A54A3F0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6897D-4339-0DDF-FC80-DA11749AEA96}"/>
              </a:ext>
            </a:extLst>
          </p:cNvPr>
          <p:cNvSpPr>
            <a:spLocks noGrp="1"/>
          </p:cNvSpPr>
          <p:nvPr>
            <p:ph type="dt" sz="half" idx="10"/>
          </p:nvPr>
        </p:nvSpPr>
        <p:spPr/>
        <p:txBody>
          <a:bodyPr/>
          <a:lstStyle/>
          <a:p>
            <a:fld id="{68DEE39D-BFA9-4F0F-B83E-0F3FFE69919F}" type="datetimeFigureOut">
              <a:rPr lang="en-IN" smtClean="0"/>
              <a:t>29-01-2023</a:t>
            </a:fld>
            <a:endParaRPr lang="en-IN"/>
          </a:p>
        </p:txBody>
      </p:sp>
      <p:sp>
        <p:nvSpPr>
          <p:cNvPr id="6" name="Footer Placeholder 5">
            <a:extLst>
              <a:ext uri="{FF2B5EF4-FFF2-40B4-BE49-F238E27FC236}">
                <a16:creationId xmlns:a16="http://schemas.microsoft.com/office/drawing/2014/main" id="{36FD614F-CCDB-03C5-CDD3-2EC40F3E18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5E4EF2-8997-A48B-489E-466AF9F12D27}"/>
              </a:ext>
            </a:extLst>
          </p:cNvPr>
          <p:cNvSpPr>
            <a:spLocks noGrp="1"/>
          </p:cNvSpPr>
          <p:nvPr>
            <p:ph type="sldNum" sz="quarter" idx="12"/>
          </p:nvPr>
        </p:nvSpPr>
        <p:spPr/>
        <p:txBody>
          <a:bodyPr/>
          <a:lstStyle/>
          <a:p>
            <a:fld id="{4412C75A-B50D-4A53-B2D0-C644EAB0A585}" type="slidenum">
              <a:rPr lang="en-IN" smtClean="0"/>
              <a:t>‹#›</a:t>
            </a:fld>
            <a:endParaRPr lang="en-IN"/>
          </a:p>
        </p:txBody>
      </p:sp>
    </p:spTree>
    <p:extLst>
      <p:ext uri="{BB962C8B-B14F-4D97-AF65-F5344CB8AC3E}">
        <p14:creationId xmlns:p14="http://schemas.microsoft.com/office/powerpoint/2010/main" val="2534346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217FBF-9CC7-47F2-3AA1-AD5EDDCB0D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DE1293-5399-5772-6FA5-EA34D79C7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5C94B5-A8F7-15BA-844D-500266D2A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EE39D-BFA9-4F0F-B83E-0F3FFE69919F}" type="datetimeFigureOut">
              <a:rPr lang="en-IN" smtClean="0"/>
              <a:t>29-01-2023</a:t>
            </a:fld>
            <a:endParaRPr lang="en-IN"/>
          </a:p>
        </p:txBody>
      </p:sp>
      <p:sp>
        <p:nvSpPr>
          <p:cNvPr id="5" name="Footer Placeholder 4">
            <a:extLst>
              <a:ext uri="{FF2B5EF4-FFF2-40B4-BE49-F238E27FC236}">
                <a16:creationId xmlns:a16="http://schemas.microsoft.com/office/drawing/2014/main" id="{CE4B4FF7-ADDB-4BC5-FCC0-F6C78E3E9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083314-9F7C-CE2A-3A24-7BA2FC1735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12C75A-B50D-4A53-B2D0-C644EAB0A585}" type="slidenum">
              <a:rPr lang="en-IN" smtClean="0"/>
              <a:t>‹#›</a:t>
            </a:fld>
            <a:endParaRPr lang="en-IN"/>
          </a:p>
        </p:txBody>
      </p:sp>
    </p:spTree>
    <p:extLst>
      <p:ext uri="{BB962C8B-B14F-4D97-AF65-F5344CB8AC3E}">
        <p14:creationId xmlns:p14="http://schemas.microsoft.com/office/powerpoint/2010/main" val="1026890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7ADA-8209-4F04-834B-F82E339471D8}"/>
              </a:ext>
            </a:extLst>
          </p:cNvPr>
          <p:cNvSpPr>
            <a:spLocks noGrp="1"/>
          </p:cNvSpPr>
          <p:nvPr>
            <p:ph type="ctrTitle"/>
          </p:nvPr>
        </p:nvSpPr>
        <p:spPr>
          <a:xfrm>
            <a:off x="1308847" y="200213"/>
            <a:ext cx="9144000" cy="1045882"/>
          </a:xfrm>
        </p:spPr>
        <p:txBody>
          <a:bodyPr>
            <a:normAutofit/>
          </a:bodyPr>
          <a:lstStyle/>
          <a:p>
            <a:r>
              <a:rPr lang="en-IN" sz="4800" dirty="0">
                <a:latin typeface="Times New Roman" panose="02020603050405020304" pitchFamily="18" charset="0"/>
                <a:cs typeface="Times New Roman" panose="02020603050405020304" pitchFamily="18" charset="0"/>
              </a:rPr>
              <a:t>   </a:t>
            </a:r>
            <a:r>
              <a:rPr lang="en-IN" sz="4800" b="1" i="1" u="sng" dirty="0">
                <a:latin typeface="Times New Roman" panose="02020603050405020304" pitchFamily="18" charset="0"/>
                <a:cs typeface="Times New Roman" panose="02020603050405020304" pitchFamily="18" charset="0"/>
              </a:rPr>
              <a:t>Obstacle Detection using Arduino</a:t>
            </a:r>
          </a:p>
        </p:txBody>
      </p:sp>
      <p:sp>
        <p:nvSpPr>
          <p:cNvPr id="3" name="Subtitle 2">
            <a:extLst>
              <a:ext uri="{FF2B5EF4-FFF2-40B4-BE49-F238E27FC236}">
                <a16:creationId xmlns:a16="http://schemas.microsoft.com/office/drawing/2014/main" id="{06F4396E-8B27-FF4C-4C72-BA4647CA795C}"/>
              </a:ext>
            </a:extLst>
          </p:cNvPr>
          <p:cNvSpPr>
            <a:spLocks noGrp="1"/>
          </p:cNvSpPr>
          <p:nvPr>
            <p:ph type="subTitle" idx="1"/>
          </p:nvPr>
        </p:nvSpPr>
        <p:spPr>
          <a:xfrm>
            <a:off x="1398494" y="1601695"/>
            <a:ext cx="9144000" cy="5381812"/>
          </a:xfrm>
        </p:spPr>
        <p:txBody>
          <a:bodyPr>
            <a:normAutofit/>
          </a:bodyPr>
          <a:lstStyle/>
          <a:p>
            <a:pPr>
              <a:lnSpc>
                <a:spcPct val="107000"/>
              </a:lnSpc>
              <a:spcAft>
                <a:spcPts val="1200"/>
              </a:spcAft>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1200"/>
              </a:spcAft>
            </a:pP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	       Department of Computer Science and Engineering</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	         </a:t>
            </a:r>
            <a:r>
              <a:rPr lang="en-US" altLang="en-US" sz="1800" b="1" dirty="0">
                <a:solidFill>
                  <a:srgbClr val="000000"/>
                </a:solidFill>
                <a:latin typeface="Bookman Old Style" panose="02050604050505020204" pitchFamily="18" charset="0"/>
                <a:ea typeface="Times New Roman" panose="02020603050405020304" pitchFamily="18" charset="0"/>
                <a:cs typeface="Times New Roman" panose="02020603050405020304" pitchFamily="18" charset="0"/>
              </a:rPr>
              <a:t>       </a:t>
            </a:r>
            <a:r>
              <a:rPr kumimoji="0" lang="en-US" altLang="en-US" sz="1800" b="1" i="0" u="none" strike="noStrike" cap="none" normalizeH="0" baseline="0" dirty="0">
                <a:ln>
                  <a:noFill/>
                </a:ln>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Graphic Era (Deemed to be University)</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                                        Dehradun, Uttarakhand</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                                              January 2023</a:t>
            </a:r>
            <a:endParaRPr kumimoji="0" lang="en-US" altLang="en-US" sz="900" b="0" i="0" u="none" strike="noStrike" cap="none" normalizeH="0" baseline="0" dirty="0">
              <a:ln>
                <a:noFill/>
              </a:ln>
              <a:solidFill>
                <a:schemeClr val="tx1"/>
              </a:solidFill>
              <a:effectLst/>
            </a:endParaRPr>
          </a:p>
          <a:p>
            <a:pPr>
              <a:lnSpc>
                <a:spcPct val="107000"/>
              </a:lnSpc>
              <a:spcAft>
                <a:spcPts val="1200"/>
              </a:spcAft>
            </a:pPr>
            <a:r>
              <a:rPr lang="en-IN" sz="1800" b="1" dirty="0">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Submitted by:                                               University Roll No.</a:t>
            </a:r>
          </a:p>
          <a:p>
            <a:pPr>
              <a:lnSpc>
                <a:spcPct val="107000"/>
              </a:lnSpc>
              <a:spcAft>
                <a:spcPts val="1200"/>
              </a:spcAft>
            </a:pPr>
            <a:r>
              <a:rPr lang="en-IN" sz="1800" b="1" dirty="0">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KUMKUM                   </a:t>
            </a:r>
            <a:r>
              <a:rPr lang="en-IN" sz="1800" dirty="0">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			                          </a:t>
            </a:r>
            <a:r>
              <a:rPr lang="en-IN" sz="1800" b="1" dirty="0">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2019676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IN" sz="18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Under the Mentorship of</a:t>
            </a:r>
          </a:p>
          <a:p>
            <a:pPr>
              <a:lnSpc>
                <a:spcPct val="107000"/>
              </a:lnSpc>
              <a:spcAft>
                <a:spcPts val="1200"/>
              </a:spcAft>
            </a:pPr>
            <a:r>
              <a:rPr lang="en-IN"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Dr.</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UPMA JAIN</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Assistant Professor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Rectangle 2">
            <a:extLst>
              <a:ext uri="{FF2B5EF4-FFF2-40B4-BE49-F238E27FC236}">
                <a16:creationId xmlns:a16="http://schemas.microsoft.com/office/drawing/2014/main" id="{29B278CE-31F5-F956-F6EE-5DC2B3B24EB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Picture 3">
            <a:extLst>
              <a:ext uri="{FF2B5EF4-FFF2-40B4-BE49-F238E27FC236}">
                <a16:creationId xmlns:a16="http://schemas.microsoft.com/office/drawing/2014/main" id="{8E82073A-4101-FACC-6BA2-BB90D6488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894" y="1458679"/>
            <a:ext cx="1219200" cy="116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494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44BA-003C-32D1-B17D-B0EBC79329D0}"/>
              </a:ext>
            </a:extLst>
          </p:cNvPr>
          <p:cNvSpPr>
            <a:spLocks noGrp="1"/>
          </p:cNvSpPr>
          <p:nvPr>
            <p:ph type="title"/>
          </p:nvPr>
        </p:nvSpPr>
        <p:spPr>
          <a:xfrm>
            <a:off x="2460810" y="723714"/>
            <a:ext cx="7427260" cy="585134"/>
          </a:xfrm>
        </p:spPr>
        <p:txBody>
          <a:bodyPr>
            <a:normAutofit fontScale="90000"/>
          </a:bodyPr>
          <a:lstStyle/>
          <a:p>
            <a:br>
              <a:rPr lang="en-IN" sz="31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Conclusion</a:t>
            </a:r>
            <a:r>
              <a:rPr lang="en-IN" sz="31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en-IN" sz="31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Future Work </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282D501-4869-9836-DBBC-046E999A9AC8}"/>
              </a:ext>
            </a:extLst>
          </p:cNvPr>
          <p:cNvSpPr>
            <a:spLocks noGrp="1"/>
          </p:cNvSpPr>
          <p:nvPr>
            <p:ph idx="1"/>
          </p:nvPr>
        </p:nvSpPr>
        <p:spPr>
          <a:xfrm>
            <a:off x="640977" y="1618224"/>
            <a:ext cx="10515600" cy="4516062"/>
          </a:xfrm>
        </p:spPr>
        <p:txBody>
          <a:bodyPr>
            <a:normAutofit fontScale="25000" lnSpcReduction="20000"/>
          </a:bodyPr>
          <a:lstStyle/>
          <a:p>
            <a:pPr marL="0" indent="0">
              <a:lnSpc>
                <a:spcPct val="170000"/>
              </a:lnSpc>
              <a:spcAft>
                <a:spcPts val="1200"/>
              </a:spcAft>
              <a:buNone/>
            </a:pPr>
            <a:r>
              <a:rPr lang="en-IN" sz="6400" dirty="0">
                <a:effectLst/>
                <a:latin typeface="Times New Roman" panose="02020603050405020304" pitchFamily="18" charset="0"/>
                <a:ea typeface="Times New Roman" panose="02020603050405020304" pitchFamily="18" charset="0"/>
                <a:cs typeface="Times New Roman" panose="02020603050405020304" pitchFamily="18" charset="0"/>
              </a:rPr>
              <a:t>This project developed an obstacle avoiding car to detect and avoid obstacles in its path. The car is built on the Arduino platform for data processing and its software counter part helped to communicate with the car to send parameters for guiding movement. For obstacle detection ,one ultrasonic sensor was used and a servo motor provided a wider field of detection. The car is fully autonomous and after the initial loading of the code, it requires no user intervention during its operation. When placed in unknown environment with obstacles, car uses ultrasonic sensor to calculate the distance and detect the obstacles around it and is also capable of taking it’s own decisions regarding changing the directions to make a movement. The vehicle routes itself with the help of input from the ultrasonic sensor. The input from the ultrasonic sensor is passed to </a:t>
            </a:r>
            <a:r>
              <a:rPr lang="en-IN" sz="6400" dirty="0" err="1">
                <a:effectLst/>
                <a:latin typeface="Times New Roman" panose="02020603050405020304" pitchFamily="18" charset="0"/>
                <a:ea typeface="Times New Roman" panose="02020603050405020304" pitchFamily="18" charset="0"/>
                <a:cs typeface="Times New Roman" panose="02020603050405020304" pitchFamily="18" charset="0"/>
              </a:rPr>
              <a:t>arduino</a:t>
            </a:r>
            <a:r>
              <a:rPr lang="en-IN" sz="6400" dirty="0">
                <a:effectLst/>
                <a:latin typeface="Times New Roman" panose="02020603050405020304" pitchFamily="18" charset="0"/>
                <a:ea typeface="Times New Roman" panose="02020603050405020304" pitchFamily="18" charset="0"/>
                <a:cs typeface="Times New Roman" panose="02020603050405020304" pitchFamily="18" charset="0"/>
              </a:rPr>
              <a:t> where it is processed and then the commands by the </a:t>
            </a:r>
            <a:r>
              <a:rPr lang="en-IN" sz="6400" dirty="0" err="1">
                <a:effectLst/>
                <a:latin typeface="Times New Roman" panose="02020603050405020304" pitchFamily="18" charset="0"/>
                <a:ea typeface="Times New Roman" panose="02020603050405020304" pitchFamily="18" charset="0"/>
                <a:cs typeface="Times New Roman" panose="02020603050405020304" pitchFamily="18" charset="0"/>
              </a:rPr>
              <a:t>arduino</a:t>
            </a:r>
            <a:r>
              <a:rPr lang="en-IN" sz="6400" dirty="0">
                <a:effectLst/>
                <a:latin typeface="Times New Roman" panose="02020603050405020304" pitchFamily="18" charset="0"/>
                <a:ea typeface="Times New Roman" panose="02020603050405020304" pitchFamily="18" charset="0"/>
                <a:cs typeface="Times New Roman" panose="02020603050405020304" pitchFamily="18" charset="0"/>
              </a:rPr>
              <a:t> are passed to the motors. In this way the car operates and takes decisions to move in any of the directions. In order to optimize the movement of the car, we have many considerations for improvement. However, most of these ideas will cost more money and time as well. In future, cameras can be used to detect the obstacle.</a:t>
            </a:r>
            <a:endParaRPr lang="en-IN" sz="1200" dirty="0"/>
          </a:p>
        </p:txBody>
      </p:sp>
    </p:spTree>
    <p:extLst>
      <p:ext uri="{BB962C8B-B14F-4D97-AF65-F5344CB8AC3E}">
        <p14:creationId xmlns:p14="http://schemas.microsoft.com/office/powerpoint/2010/main" val="3224171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D921E-1594-5EE1-54FD-11A7B6750D44}"/>
              </a:ext>
            </a:extLst>
          </p:cNvPr>
          <p:cNvSpPr>
            <a:spLocks noGrp="1"/>
          </p:cNvSpPr>
          <p:nvPr>
            <p:ph idx="1"/>
          </p:nvPr>
        </p:nvSpPr>
        <p:spPr>
          <a:xfrm>
            <a:off x="838200" y="430306"/>
            <a:ext cx="10515600" cy="5746657"/>
          </a:xfrm>
        </p:spPr>
        <p:txBody>
          <a:bodyPr>
            <a:normAutofit/>
          </a:bodyPr>
          <a:lstStyle/>
          <a:p>
            <a:pPr marL="0" indent="0">
              <a:lnSpc>
                <a:spcPct val="150000"/>
              </a:lnSpc>
              <a:buNone/>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This model was a very basic one, saving both time and money, and clearly demonstrates the idea we had. For better and more accurate results, preferable three ultrasonic sensors can be used for a wider field of view, to cover a greater </a:t>
            </a:r>
            <a:r>
              <a:rPr lang="en-IN" sz="1600" dirty="0" err="1">
                <a:effectLst/>
                <a:latin typeface="Times New Roman" panose="02020603050405020304" pitchFamily="18" charset="0"/>
                <a:ea typeface="Times New Roman" panose="02020603050405020304" pitchFamily="18" charset="0"/>
                <a:cs typeface="Times New Roman" panose="02020603050405020304" pitchFamily="18" charset="0"/>
              </a:rPr>
              <a:t>region.Also</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otherwise it can be fitted with camera modules and AI can be implemented so that it can be used in real life applications, like on roads, judging other vehicles speed, speed breakers, traffic light signals and even change lanes, which is same as the technology used in currently some of the most advanced autonomous driving robots made by tech giants. Further for military uses, it can be fixed with a GSM Module or a Radio Module and be provided with a manual control, for even better </a:t>
            </a:r>
            <a:r>
              <a:rPr lang="en-IN" sz="1600" dirty="0" err="1">
                <a:effectLst/>
                <a:latin typeface="Times New Roman" panose="02020603050405020304" pitchFamily="18" charset="0"/>
                <a:ea typeface="Times New Roman" panose="02020603050405020304" pitchFamily="18" charset="0"/>
                <a:cs typeface="Times New Roman" panose="02020603050405020304" pitchFamily="18" charset="0"/>
              </a:rPr>
              <a:t>maneuvers</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We can conclude that this project of ours has a vast scope in future applications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55988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59E8-8764-7E94-4CD4-1EED115D1DA7}"/>
              </a:ext>
            </a:extLst>
          </p:cNvPr>
          <p:cNvSpPr>
            <a:spLocks noGrp="1"/>
          </p:cNvSpPr>
          <p:nvPr>
            <p:ph type="title"/>
          </p:nvPr>
        </p:nvSpPr>
        <p:spPr>
          <a:xfrm>
            <a:off x="3868270" y="2382183"/>
            <a:ext cx="3724835" cy="1325563"/>
          </a:xfrm>
        </p:spPr>
        <p:txBody>
          <a:bodyPr/>
          <a:lstStyle/>
          <a:p>
            <a:r>
              <a:rPr lang="en-IN" dirty="0">
                <a:latin typeface="Algerian" panose="04020705040A02060702" pitchFamily="82" charset="0"/>
              </a:rPr>
              <a:t>Thank You !</a:t>
            </a:r>
          </a:p>
        </p:txBody>
      </p:sp>
    </p:spTree>
    <p:extLst>
      <p:ext uri="{BB962C8B-B14F-4D97-AF65-F5344CB8AC3E}">
        <p14:creationId xmlns:p14="http://schemas.microsoft.com/office/powerpoint/2010/main" val="2870039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05462F5-1199-395A-7E6E-FBC8B2CC264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89831" y="1703246"/>
            <a:ext cx="3150857" cy="2241269"/>
          </a:xfrm>
          <a:prstGeom prst="rect">
            <a:avLst/>
          </a:prstGeom>
          <a:noFill/>
          <a:ln>
            <a:noFill/>
          </a:ln>
        </p:spPr>
      </p:pic>
      <p:sp>
        <p:nvSpPr>
          <p:cNvPr id="8" name="TextBox 7">
            <a:extLst>
              <a:ext uri="{FF2B5EF4-FFF2-40B4-BE49-F238E27FC236}">
                <a16:creationId xmlns:a16="http://schemas.microsoft.com/office/drawing/2014/main" id="{80FE8999-A7E3-6048-E765-5FE25E22512E}"/>
              </a:ext>
            </a:extLst>
          </p:cNvPr>
          <p:cNvSpPr txBox="1"/>
          <p:nvPr/>
        </p:nvSpPr>
        <p:spPr>
          <a:xfrm>
            <a:off x="824350" y="4034119"/>
            <a:ext cx="10543298" cy="2638158"/>
          </a:xfrm>
          <a:prstGeom prst="rect">
            <a:avLst/>
          </a:prstGeom>
          <a:noFill/>
        </p:spPr>
        <p:txBody>
          <a:bodyPr wrap="square" rtlCol="0">
            <a:spAutoFit/>
          </a:bodyPr>
          <a:lstStyle/>
          <a:p>
            <a:pPr>
              <a:lnSpc>
                <a:spcPct val="150000"/>
              </a:lnSpc>
            </a:pPr>
            <a:r>
              <a:rPr lang="en-IN" sz="1600" dirty="0">
                <a:effectLst/>
                <a:latin typeface="Times New Roman" panose="02020603050405020304" pitchFamily="18" charset="0"/>
                <a:ea typeface="Times New Roman" panose="02020603050405020304" pitchFamily="18" charset="0"/>
              </a:rPr>
              <a:t>Obstacle avoidance means to be able to identify and detect any kind of interference, which can also be termed as obstacles, and either avoid crashes into it or even selects its path around it. Such a project would be very helpful in helping robots in factories and  even in day to day house chores. Our project uses ultrasonic sensors in support with Arduino Uno development board. It works on a very simple principle. An ultrasonic sensor has a source and an echo receiver. It sends bursts of ultrasonic signals and the echo receiver receives it and determines how far or how close any object reflecting the signals is in front of it. It is controlled by an Arduino Uno board, which is programmed to control the motors in the car, to stop or proceed as per information received by the sensor. </a:t>
            </a:r>
            <a:endParaRPr lang="en-IN" sz="1600" dirty="0"/>
          </a:p>
        </p:txBody>
      </p:sp>
      <p:sp>
        <p:nvSpPr>
          <p:cNvPr id="2" name="Title 1">
            <a:extLst>
              <a:ext uri="{FF2B5EF4-FFF2-40B4-BE49-F238E27FC236}">
                <a16:creationId xmlns:a16="http://schemas.microsoft.com/office/drawing/2014/main" id="{56A7F356-7CBA-BA0B-CD2E-CE739C8F8B66}"/>
              </a:ext>
            </a:extLst>
          </p:cNvPr>
          <p:cNvSpPr>
            <a:spLocks noGrp="1"/>
          </p:cNvSpPr>
          <p:nvPr>
            <p:ph type="title"/>
          </p:nvPr>
        </p:nvSpPr>
        <p:spPr>
          <a:xfrm>
            <a:off x="4020133" y="645778"/>
            <a:ext cx="3491752" cy="673007"/>
          </a:xfrm>
        </p:spPr>
        <p:txBody>
          <a:bodyPr>
            <a:noAutofit/>
          </a:bodyPr>
          <a:lstStyle/>
          <a:p>
            <a:r>
              <a:rPr lang="en-IN" sz="4000" b="1" u="sng"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756416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25527-F5AB-D838-A558-539077F79860}"/>
              </a:ext>
            </a:extLst>
          </p:cNvPr>
          <p:cNvSpPr>
            <a:spLocks noGrp="1"/>
          </p:cNvSpPr>
          <p:nvPr>
            <p:ph type="title"/>
          </p:nvPr>
        </p:nvSpPr>
        <p:spPr>
          <a:xfrm>
            <a:off x="4191000" y="481668"/>
            <a:ext cx="3653118" cy="836146"/>
          </a:xfrm>
        </p:spPr>
        <p:txBody>
          <a:bodyPr>
            <a:normAutofit/>
          </a:bodyPr>
          <a:lstStyle/>
          <a:p>
            <a:r>
              <a:rPr lang="en-IN" sz="4000" b="1" u="sng" dirty="0">
                <a:latin typeface="Times New Roman" panose="02020603050405020304" pitchFamily="18" charset="0"/>
                <a:cs typeface="Times New Roman" panose="02020603050405020304" pitchFamily="18" charset="0"/>
              </a:rPr>
              <a:t>Methodology</a:t>
            </a:r>
          </a:p>
        </p:txBody>
      </p:sp>
      <p:graphicFrame>
        <p:nvGraphicFramePr>
          <p:cNvPr id="4" name="Content Placeholder 3">
            <a:extLst>
              <a:ext uri="{FF2B5EF4-FFF2-40B4-BE49-F238E27FC236}">
                <a16:creationId xmlns:a16="http://schemas.microsoft.com/office/drawing/2014/main" id="{72B31189-F290-CA03-8B38-6AA01E6AC05E}"/>
              </a:ext>
            </a:extLst>
          </p:cNvPr>
          <p:cNvGraphicFramePr>
            <a:graphicFrameLocks noGrp="1"/>
          </p:cNvGraphicFramePr>
          <p:nvPr>
            <p:ph idx="1"/>
            <p:extLst>
              <p:ext uri="{D42A27DB-BD31-4B8C-83A1-F6EECF244321}">
                <p14:modId xmlns:p14="http://schemas.microsoft.com/office/powerpoint/2010/main" val="2887604641"/>
              </p:ext>
            </p:extLst>
          </p:nvPr>
        </p:nvGraphicFramePr>
        <p:xfrm>
          <a:off x="3002111" y="1685123"/>
          <a:ext cx="5614035" cy="4401914"/>
        </p:xfrm>
        <a:graphic>
          <a:graphicData uri="http://schemas.openxmlformats.org/drawingml/2006/table">
            <a:tbl>
              <a:tblPr firstRow="1" firstCol="1" bandRow="1">
                <a:tableStyleId>{5C22544A-7EE6-4342-B048-85BDC9FD1C3A}</a:tableStyleId>
              </a:tblPr>
              <a:tblGrid>
                <a:gridCol w="1045210">
                  <a:extLst>
                    <a:ext uri="{9D8B030D-6E8A-4147-A177-3AD203B41FA5}">
                      <a16:colId xmlns:a16="http://schemas.microsoft.com/office/drawing/2014/main" val="714686890"/>
                    </a:ext>
                  </a:extLst>
                </a:gridCol>
                <a:gridCol w="3121025">
                  <a:extLst>
                    <a:ext uri="{9D8B030D-6E8A-4147-A177-3AD203B41FA5}">
                      <a16:colId xmlns:a16="http://schemas.microsoft.com/office/drawing/2014/main" val="2298674374"/>
                    </a:ext>
                  </a:extLst>
                </a:gridCol>
                <a:gridCol w="1447800">
                  <a:extLst>
                    <a:ext uri="{9D8B030D-6E8A-4147-A177-3AD203B41FA5}">
                      <a16:colId xmlns:a16="http://schemas.microsoft.com/office/drawing/2014/main" val="1391903205"/>
                    </a:ext>
                  </a:extLst>
                </a:gridCol>
              </a:tblGrid>
              <a:tr h="443198">
                <a:tc>
                  <a:txBody>
                    <a:bodyPr/>
                    <a:lstStyle/>
                    <a:p>
                      <a:pPr algn="just">
                        <a:lnSpc>
                          <a:spcPct val="200000"/>
                        </a:lnSpc>
                      </a:pPr>
                      <a:r>
                        <a:rPr lang="en-IN" sz="1400">
                          <a:effectLst/>
                        </a:rPr>
                        <a:t>S.NO</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400">
                          <a:effectLst/>
                        </a:rPr>
                        <a:t>COMPONENTS  USED</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400">
                          <a:effectLst/>
                        </a:rPr>
                        <a:t>QUANTITY</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49992636"/>
                  </a:ext>
                </a:extLst>
              </a:tr>
              <a:tr h="572628">
                <a:tc>
                  <a:txBody>
                    <a:bodyPr/>
                    <a:lstStyle/>
                    <a:p>
                      <a:pPr algn="just">
                        <a:lnSpc>
                          <a:spcPct val="200000"/>
                        </a:lnSpc>
                      </a:pPr>
                      <a:r>
                        <a:rPr lang="en-IN" sz="1400">
                          <a:effectLst/>
                        </a:rPr>
                        <a:t>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000">
                          <a:effectLst/>
                        </a:rPr>
                        <a:t>Arduino Uno</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800">
                          <a:effectLst/>
                        </a:rPr>
                        <a:t>1</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4839179"/>
                  </a:ext>
                </a:extLst>
              </a:tr>
              <a:tr h="572628">
                <a:tc>
                  <a:txBody>
                    <a:bodyPr/>
                    <a:lstStyle/>
                    <a:p>
                      <a:pPr algn="just">
                        <a:lnSpc>
                          <a:spcPct val="200000"/>
                        </a:lnSpc>
                      </a:pPr>
                      <a:r>
                        <a:rPr lang="en-IN" sz="1400">
                          <a:effectLst/>
                        </a:rPr>
                        <a:t>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000" dirty="0">
                          <a:effectLst/>
                        </a:rPr>
                        <a:t>24V DC Motors</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800">
                          <a:effectLst/>
                        </a:rPr>
                        <a:t>2</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14574909"/>
                  </a:ext>
                </a:extLst>
              </a:tr>
              <a:tr h="572628">
                <a:tc>
                  <a:txBody>
                    <a:bodyPr/>
                    <a:lstStyle/>
                    <a:p>
                      <a:pPr algn="just">
                        <a:lnSpc>
                          <a:spcPct val="200000"/>
                        </a:lnSpc>
                      </a:pPr>
                      <a:r>
                        <a:rPr lang="en-IN" sz="1400">
                          <a:effectLst/>
                        </a:rPr>
                        <a:t>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000">
                          <a:effectLst/>
                        </a:rPr>
                        <a:t>Ultrasonic sensors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800">
                          <a:effectLst/>
                        </a:rPr>
                        <a:t>1</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48072865"/>
                  </a:ext>
                </a:extLst>
              </a:tr>
              <a:tr h="562823">
                <a:tc>
                  <a:txBody>
                    <a:bodyPr/>
                    <a:lstStyle/>
                    <a:p>
                      <a:pPr algn="just">
                        <a:lnSpc>
                          <a:spcPct val="200000"/>
                        </a:lnSpc>
                      </a:pPr>
                      <a:r>
                        <a:rPr lang="en-IN" sz="1400">
                          <a:effectLst/>
                        </a:rPr>
                        <a:t>4.</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000" dirty="0">
                          <a:effectLst/>
                        </a:rPr>
                        <a:t>Motor Driver(L2893N)</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800">
                          <a:effectLst/>
                        </a:rPr>
                        <a:t>1</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80494666"/>
                  </a:ext>
                </a:extLst>
              </a:tr>
              <a:tr h="572628">
                <a:tc>
                  <a:txBody>
                    <a:bodyPr/>
                    <a:lstStyle/>
                    <a:p>
                      <a:pPr algn="just">
                        <a:lnSpc>
                          <a:spcPct val="200000"/>
                        </a:lnSpc>
                      </a:pPr>
                      <a:r>
                        <a:rPr lang="en-IN" sz="1400">
                          <a:effectLst/>
                        </a:rPr>
                        <a:t>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000">
                          <a:effectLst/>
                        </a:rPr>
                        <a:t>Wheels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800">
                          <a:effectLst/>
                        </a:rPr>
                        <a:t>2</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06067895"/>
                  </a:ext>
                </a:extLst>
              </a:tr>
              <a:tr h="572628">
                <a:tc>
                  <a:txBody>
                    <a:bodyPr/>
                    <a:lstStyle/>
                    <a:p>
                      <a:pPr algn="just">
                        <a:lnSpc>
                          <a:spcPct val="200000"/>
                        </a:lnSpc>
                      </a:pPr>
                      <a:r>
                        <a:rPr lang="en-IN" sz="1400">
                          <a:effectLst/>
                        </a:rPr>
                        <a:t>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000">
                          <a:effectLst/>
                        </a:rPr>
                        <a:t>Power Source for Arduino and Motors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800" dirty="0">
                          <a:effectLst/>
                          <a:latin typeface="Times New Roman" panose="02020603050405020304" pitchFamily="18" charset="0"/>
                          <a:ea typeface="Times New Roman" panose="02020603050405020304" pitchFamily="18" charset="0"/>
                        </a:rPr>
                        <a:t>_</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89347297"/>
                  </a:ext>
                </a:extLst>
              </a:tr>
              <a:tr h="532753">
                <a:tc>
                  <a:txBody>
                    <a:bodyPr/>
                    <a:lstStyle/>
                    <a:p>
                      <a:pPr algn="just">
                        <a:lnSpc>
                          <a:spcPct val="200000"/>
                        </a:lnSpc>
                      </a:pPr>
                      <a:r>
                        <a:rPr lang="en-IN" sz="1400" dirty="0">
                          <a:effectLst/>
                        </a:rPr>
                        <a:t>7.</a:t>
                      </a:r>
                    </a:p>
                  </a:txBody>
                  <a:tcPr marL="68580" marR="68580" marT="0" marB="0"/>
                </a:tc>
                <a:tc>
                  <a:txBody>
                    <a:bodyPr/>
                    <a:lstStyle/>
                    <a:p>
                      <a:pPr algn="just">
                        <a:lnSpc>
                          <a:spcPct val="200000"/>
                        </a:lnSpc>
                      </a:pPr>
                      <a:r>
                        <a:rPr lang="en-IN" sz="1000">
                          <a:effectLst/>
                        </a:rPr>
                        <a:t>Servo Motor</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200000"/>
                        </a:lnSpc>
                      </a:pPr>
                      <a:r>
                        <a:rPr lang="en-IN" sz="1800" dirty="0">
                          <a:effectLst/>
                        </a:rPr>
                        <a:t>1</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27811830"/>
                  </a:ext>
                </a:extLst>
              </a:tr>
            </a:tbl>
          </a:graphicData>
        </a:graphic>
      </p:graphicFrame>
      <p:sp>
        <p:nvSpPr>
          <p:cNvPr id="5" name="Rectangle 1">
            <a:extLst>
              <a:ext uri="{FF2B5EF4-FFF2-40B4-BE49-F238E27FC236}">
                <a16:creationId xmlns:a16="http://schemas.microsoft.com/office/drawing/2014/main" id="{CC97DAB8-5B3C-65B5-CFDB-0010A2C1371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7290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7">
            <a:extLst>
              <a:ext uri="{FF2B5EF4-FFF2-40B4-BE49-F238E27FC236}">
                <a16:creationId xmlns:a16="http://schemas.microsoft.com/office/drawing/2014/main" id="{F739DFB8-07B4-07E9-2597-EFB66B02602F}"/>
              </a:ext>
            </a:extLst>
          </p:cNvPr>
          <p:cNvSpPr>
            <a:spLocks noGrp="1"/>
          </p:cNvSpPr>
          <p:nvPr>
            <p:ph type="title"/>
          </p:nvPr>
        </p:nvSpPr>
        <p:spPr>
          <a:xfrm>
            <a:off x="3770312" y="944667"/>
            <a:ext cx="5221288" cy="1325563"/>
          </a:xfrm>
        </p:spPr>
        <p:txBody>
          <a:bodyPr/>
          <a:lstStyle/>
          <a:p>
            <a:r>
              <a:rPr lang="en-IN" b="1" u="sng" dirty="0"/>
              <a:t>Component used</a:t>
            </a:r>
          </a:p>
        </p:txBody>
      </p:sp>
      <p:sp>
        <p:nvSpPr>
          <p:cNvPr id="5" name="Text Placeholder 36">
            <a:extLst>
              <a:ext uri="{FF2B5EF4-FFF2-40B4-BE49-F238E27FC236}">
                <a16:creationId xmlns:a16="http://schemas.microsoft.com/office/drawing/2014/main" id="{B6946446-369E-953A-76E7-B2F0FF849C32}"/>
              </a:ext>
            </a:extLst>
          </p:cNvPr>
          <p:cNvSpPr txBox="1">
            <a:spLocks/>
          </p:cNvSpPr>
          <p:nvPr/>
        </p:nvSpPr>
        <p:spPr>
          <a:xfrm>
            <a:off x="1007706" y="5084524"/>
            <a:ext cx="2086417"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1"/>
              <a:t>ARDUINO UNO</a:t>
            </a:r>
            <a:endParaRPr lang="en-IN" sz="1400" b="1" dirty="0"/>
          </a:p>
        </p:txBody>
      </p:sp>
      <p:sp>
        <p:nvSpPr>
          <p:cNvPr id="6" name="Text Placeholder 37">
            <a:extLst>
              <a:ext uri="{FF2B5EF4-FFF2-40B4-BE49-F238E27FC236}">
                <a16:creationId xmlns:a16="http://schemas.microsoft.com/office/drawing/2014/main" id="{096FB85A-05DD-6595-9641-74D3D2A3E89E}"/>
              </a:ext>
            </a:extLst>
          </p:cNvPr>
          <p:cNvSpPr txBox="1">
            <a:spLocks/>
          </p:cNvSpPr>
          <p:nvPr/>
        </p:nvSpPr>
        <p:spPr>
          <a:xfrm>
            <a:off x="3935534" y="5073198"/>
            <a:ext cx="1855949"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1" dirty="0"/>
              <a:t>ULTRASONIC SENSOR</a:t>
            </a:r>
          </a:p>
        </p:txBody>
      </p:sp>
      <p:sp>
        <p:nvSpPr>
          <p:cNvPr id="7" name="Text Placeholder 38">
            <a:extLst>
              <a:ext uri="{FF2B5EF4-FFF2-40B4-BE49-F238E27FC236}">
                <a16:creationId xmlns:a16="http://schemas.microsoft.com/office/drawing/2014/main" id="{4B7794AE-CFDB-A856-9FF8-3E5E9B6F150A}"/>
              </a:ext>
            </a:extLst>
          </p:cNvPr>
          <p:cNvSpPr txBox="1">
            <a:spLocks/>
          </p:cNvSpPr>
          <p:nvPr/>
        </p:nvSpPr>
        <p:spPr>
          <a:xfrm>
            <a:off x="6632894" y="5026840"/>
            <a:ext cx="1845511"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1"/>
              <a:t>L2893N MOTOR DRIVER</a:t>
            </a:r>
            <a:endParaRPr lang="en-IN" sz="1400" b="1" dirty="0"/>
          </a:p>
        </p:txBody>
      </p:sp>
      <p:sp>
        <p:nvSpPr>
          <p:cNvPr id="8" name="Text Placeholder 39">
            <a:extLst>
              <a:ext uri="{FF2B5EF4-FFF2-40B4-BE49-F238E27FC236}">
                <a16:creationId xmlns:a16="http://schemas.microsoft.com/office/drawing/2014/main" id="{8D741635-7232-1D59-9D14-815C1887CBC0}"/>
              </a:ext>
            </a:extLst>
          </p:cNvPr>
          <p:cNvSpPr txBox="1">
            <a:spLocks/>
          </p:cNvSpPr>
          <p:nvPr/>
        </p:nvSpPr>
        <p:spPr>
          <a:xfrm>
            <a:off x="9526261" y="5026839"/>
            <a:ext cx="1845510"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1"/>
              <a:t>SERVO MOTOR</a:t>
            </a:r>
            <a:endParaRPr lang="en-IN" sz="1400" b="1" dirty="0"/>
          </a:p>
        </p:txBody>
      </p:sp>
      <p:pic>
        <p:nvPicPr>
          <p:cNvPr id="9" name="Picture 8" descr="ARDUINO UNO SMD REV3 ARDUINO - Arduino | ATMEGA328; GPIO,I2C,PWM,SPI,UART;  A000073 | TME - Electronic components">
            <a:extLst>
              <a:ext uri="{FF2B5EF4-FFF2-40B4-BE49-F238E27FC236}">
                <a16:creationId xmlns:a16="http://schemas.microsoft.com/office/drawing/2014/main" id="{014FC1C2-800B-3479-E5C1-3FDE7A531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88" r="3588"/>
          <a:stretch>
            <a:fillRect/>
          </a:stretch>
        </p:blipFill>
        <p:spPr bwMode="auto">
          <a:xfrm>
            <a:off x="898193" y="2633782"/>
            <a:ext cx="254635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Buy HC SR04 Ultrasonic Sensor Mounting Bracket w/ Sensor | Robu.in">
            <a:extLst>
              <a:ext uri="{FF2B5EF4-FFF2-40B4-BE49-F238E27FC236}">
                <a16:creationId xmlns:a16="http://schemas.microsoft.com/office/drawing/2014/main" id="{02049BD9-5ED7-B448-A4DC-AFDC3B5D1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74" r="3374"/>
          <a:stretch>
            <a:fillRect/>
          </a:stretch>
        </p:blipFill>
        <p:spPr bwMode="auto">
          <a:xfrm>
            <a:off x="3848100" y="2538481"/>
            <a:ext cx="2247900" cy="23670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Mini L293D Motor Driver - Senith Electronics">
            <a:extLst>
              <a:ext uri="{FF2B5EF4-FFF2-40B4-BE49-F238E27FC236}">
                <a16:creationId xmlns:a16="http://schemas.microsoft.com/office/drawing/2014/main" id="{8A33C2A5-7B68-E46B-9B81-40F19D6E51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566" r="11566"/>
          <a:stretch>
            <a:fillRect/>
          </a:stretch>
        </p:blipFill>
        <p:spPr bwMode="auto">
          <a:xfrm>
            <a:off x="6096001" y="2323981"/>
            <a:ext cx="2721428" cy="25815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TowerPro Small Servo Motor Plastic Gear (SG90)">
            <a:extLst>
              <a:ext uri="{FF2B5EF4-FFF2-40B4-BE49-F238E27FC236}">
                <a16:creationId xmlns:a16="http://schemas.microsoft.com/office/drawing/2014/main" id="{9BA5FCC0-851C-9DA1-4307-833607D382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453" b="1453"/>
          <a:stretch>
            <a:fillRect/>
          </a:stretch>
        </p:blipFill>
        <p:spPr bwMode="auto">
          <a:xfrm>
            <a:off x="9074556" y="2209101"/>
            <a:ext cx="2349500" cy="22812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F9DA8CE-1647-CF7A-277F-239C9EC39D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74556" y="2356655"/>
            <a:ext cx="2572871" cy="2611653"/>
          </a:xfrm>
          <a:prstGeom prst="rect">
            <a:avLst/>
          </a:prstGeom>
          <a:noFill/>
          <a:ln>
            <a:noFill/>
          </a:ln>
        </p:spPr>
      </p:pic>
    </p:spTree>
    <p:extLst>
      <p:ext uri="{BB962C8B-B14F-4D97-AF65-F5344CB8AC3E}">
        <p14:creationId xmlns:p14="http://schemas.microsoft.com/office/powerpoint/2010/main" val="4004332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43BF8-7A51-A00E-609E-433EBD9E3912}"/>
              </a:ext>
            </a:extLst>
          </p:cNvPr>
          <p:cNvSpPr>
            <a:spLocks noGrp="1"/>
          </p:cNvSpPr>
          <p:nvPr>
            <p:ph type="title"/>
          </p:nvPr>
        </p:nvSpPr>
        <p:spPr>
          <a:xfrm>
            <a:off x="838200" y="365125"/>
            <a:ext cx="10515600" cy="6331509"/>
          </a:xfrm>
        </p:spPr>
        <p:txBody>
          <a:bodyPr>
            <a:normAutofit/>
          </a:bodyPr>
          <a:lstStyle/>
          <a:p>
            <a:pPr>
              <a:lnSpc>
                <a:spcPct val="150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Working</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car is switched on by giving it 12V DC power from an external battery. The motors starts rotating and  thus the car starts moving forward.</a:t>
            </a:r>
            <a:br>
              <a:rPr lang="en-IN" sz="1600" dirty="0">
                <a:latin typeface="Calibri" panose="020F0502020204030204" pitchFamily="34" charset="0"/>
                <a:ea typeface="Calibri" panose="020F0502020204030204" pitchFamily="34" charset="0"/>
                <a:cs typeface="Times New Roman" panose="02020603050405020304" pitchFamily="18" charset="0"/>
              </a:rPr>
            </a:br>
            <a:r>
              <a:rPr lang="en-IN" sz="1600" dirty="0">
                <a:latin typeface="Calibri" panose="020F0502020204030204" pitchFamily="34" charset="0"/>
                <a:ea typeface="Calibri" panose="020F0502020204030204" pitchFamily="34" charset="0"/>
                <a:cs typeface="Times New Roman" panose="02020603050405020304" pitchFamily="18" charset="0"/>
              </a:rPr>
              <a:t>2.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During this time, the ultrasonic sensors continuously keep calculating the distance between the car and the reflective surface.</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IN" sz="1600" dirty="0">
                <a:effectLst/>
                <a:latin typeface="Calibri" panose="020F0502020204030204" pitchFamily="34" charset="0"/>
                <a:ea typeface="Calibri" panose="020F0502020204030204" pitchFamily="34" charset="0"/>
                <a:cs typeface="Times New Roman" panose="02020603050405020304" pitchFamily="18" charset="0"/>
              </a:rPr>
              <a:t>3.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This information gets processed by the ARDUINO.</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IN" sz="1600" dirty="0">
                <a:effectLst/>
                <a:latin typeface="Calibri" panose="020F0502020204030204" pitchFamily="34" charset="0"/>
                <a:ea typeface="Calibri" panose="020F0502020204030204" pitchFamily="34" charset="0"/>
                <a:cs typeface="Times New Roman" panose="02020603050405020304" pitchFamily="18" charset="0"/>
              </a:rPr>
              <a:t>4.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If the distance between the car and the obstacle is less than the specified value, the car changes its path(moves towards the back).Here, we have kept the minimum distance to be of </a:t>
            </a:r>
            <a:r>
              <a:rPr lang="en-IN" sz="1600" dirty="0">
                <a:latin typeface="Times New Roman" panose="02020603050405020304" pitchFamily="18" charset="0"/>
                <a:ea typeface="Calibri" panose="020F0502020204030204" pitchFamily="34" charset="0"/>
                <a:cs typeface="Times New Roman" panose="02020603050405020304" pitchFamily="18" charset="0"/>
              </a:rPr>
              <a:t>20</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cm.</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IN" sz="1600" dirty="0">
                <a:effectLst/>
                <a:latin typeface="Calibri" panose="020F0502020204030204" pitchFamily="34" charset="0"/>
                <a:ea typeface="Calibri" panose="020F0502020204030204" pitchFamily="34" charset="0"/>
                <a:cs typeface="Times New Roman" panose="02020603050405020304" pitchFamily="18" charset="0"/>
              </a:rPr>
              <a:t>5.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This process continues forever and the car keeps moving without danger.</a:t>
            </a:r>
            <a:br>
              <a:rPr lang="en-IN" sz="1600" dirty="0">
                <a:effectLst/>
                <a:latin typeface="Times New Roman" panose="02020603050405020304" pitchFamily="18" charset="0"/>
                <a:ea typeface="Calibri" panose="020F0502020204030204" pitchFamily="34" charset="0"/>
                <a:cs typeface="Times New Roman" panose="02020603050405020304" pitchFamily="18" charset="0"/>
              </a:rPr>
            </a:br>
            <a:br>
              <a:rPr lang="en-IN" sz="1600" dirty="0">
                <a:effectLst/>
                <a:latin typeface="Times New Roman" panose="02020603050405020304" pitchFamily="18" charset="0"/>
                <a:ea typeface="Calibri" panose="020F0502020204030204" pitchFamily="34" charset="0"/>
                <a:cs typeface="Times New Roman" panose="02020603050405020304" pitchFamily="18" charset="0"/>
              </a:rPr>
            </a:br>
            <a:br>
              <a:rPr lang="en-IN" sz="1600" dirty="0">
                <a:effectLst/>
                <a:latin typeface="Times New Roman" panose="02020603050405020304" pitchFamily="18" charset="0"/>
                <a:ea typeface="Calibri" panose="020F0502020204030204" pitchFamily="34" charset="0"/>
                <a:cs typeface="Times New Roman" panose="02020603050405020304" pitchFamily="18" charset="0"/>
              </a:rPr>
            </a:br>
            <a:br>
              <a:rPr lang="en-IN" sz="1600" dirty="0">
                <a:effectLst/>
                <a:latin typeface="Times New Roman" panose="02020603050405020304" pitchFamily="18" charset="0"/>
                <a:ea typeface="Calibri" panose="020F0502020204030204" pitchFamily="34" charset="0"/>
                <a:cs typeface="Times New Roman" panose="02020603050405020304" pitchFamily="18" charset="0"/>
              </a:rPr>
            </a:br>
            <a:br>
              <a:rPr lang="en-IN" sz="1600" dirty="0">
                <a:effectLst/>
                <a:latin typeface="Times New Roman" panose="02020603050405020304" pitchFamily="18" charset="0"/>
                <a:ea typeface="Calibri" panose="020F050202020403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19" name="Picture 18">
            <a:extLst>
              <a:ext uri="{FF2B5EF4-FFF2-40B4-BE49-F238E27FC236}">
                <a16:creationId xmlns:a16="http://schemas.microsoft.com/office/drawing/2014/main" id="{874B9E93-676F-3B8D-D533-FBA0376E25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6175" y="4006495"/>
            <a:ext cx="5731510" cy="2341245"/>
          </a:xfrm>
          <a:prstGeom prst="rect">
            <a:avLst/>
          </a:prstGeom>
          <a:noFill/>
          <a:ln>
            <a:noFill/>
          </a:ln>
        </p:spPr>
      </p:pic>
    </p:spTree>
    <p:extLst>
      <p:ext uri="{BB962C8B-B14F-4D97-AF65-F5344CB8AC3E}">
        <p14:creationId xmlns:p14="http://schemas.microsoft.com/office/powerpoint/2010/main" val="28017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B2326E-5328-909D-721A-5A1540170920}"/>
              </a:ext>
            </a:extLst>
          </p:cNvPr>
          <p:cNvSpPr>
            <a:spLocks noGrp="1"/>
          </p:cNvSpPr>
          <p:nvPr>
            <p:ph idx="1"/>
          </p:nvPr>
        </p:nvSpPr>
        <p:spPr>
          <a:xfrm>
            <a:off x="838200" y="385482"/>
            <a:ext cx="10515600" cy="5791481"/>
          </a:xfrm>
        </p:spPr>
        <p:txBody>
          <a:bodyPr/>
          <a:lstStyle/>
          <a:p>
            <a:pPr marL="0" indent="0">
              <a:buNone/>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Block Diagram</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6" name="Picture 5">
            <a:extLst>
              <a:ext uri="{FF2B5EF4-FFF2-40B4-BE49-F238E27FC236}">
                <a16:creationId xmlns:a16="http://schemas.microsoft.com/office/drawing/2014/main" id="{F18D1C82-EBC2-2A2C-8B50-247FA070B6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0151" y="1393479"/>
            <a:ext cx="4920798" cy="3133697"/>
          </a:xfrm>
          <a:prstGeom prst="rect">
            <a:avLst/>
          </a:prstGeom>
          <a:noFill/>
          <a:ln>
            <a:noFill/>
          </a:ln>
        </p:spPr>
      </p:pic>
      <p:sp>
        <p:nvSpPr>
          <p:cNvPr id="9" name="TextBox 8">
            <a:extLst>
              <a:ext uri="{FF2B5EF4-FFF2-40B4-BE49-F238E27FC236}">
                <a16:creationId xmlns:a16="http://schemas.microsoft.com/office/drawing/2014/main" id="{E92AE88A-FA52-1BC4-45F0-7F62FD14F699}"/>
              </a:ext>
            </a:extLst>
          </p:cNvPr>
          <p:cNvSpPr txBox="1"/>
          <p:nvPr/>
        </p:nvSpPr>
        <p:spPr>
          <a:xfrm>
            <a:off x="7162799" y="385482"/>
            <a:ext cx="3630706" cy="646331"/>
          </a:xfrm>
          <a:prstGeom prst="rect">
            <a:avLst/>
          </a:prstGeom>
          <a:noFill/>
        </p:spPr>
        <p:txBody>
          <a:bodyPr wrap="square" rtlCol="0">
            <a:spAutoFit/>
          </a:bodyPr>
          <a:lstStyle/>
          <a:p>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Component Arrangement</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464D41D6-8F2C-B5B6-00E4-C90BADB690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36340" y="1213506"/>
            <a:ext cx="4846955" cy="4135431"/>
          </a:xfrm>
          <a:prstGeom prst="rect">
            <a:avLst/>
          </a:prstGeom>
          <a:noFill/>
          <a:ln>
            <a:noFill/>
          </a:ln>
        </p:spPr>
      </p:pic>
    </p:spTree>
    <p:extLst>
      <p:ext uri="{BB962C8B-B14F-4D97-AF65-F5344CB8AC3E}">
        <p14:creationId xmlns:p14="http://schemas.microsoft.com/office/powerpoint/2010/main" val="1480253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7878E-10AE-AD1C-7058-1C4C0C73B0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3196" y="1985514"/>
            <a:ext cx="5152212" cy="3868440"/>
          </a:xfrm>
          <a:prstGeom prst="rect">
            <a:avLst/>
          </a:prstGeom>
          <a:noFill/>
          <a:ln>
            <a:noFill/>
          </a:ln>
        </p:spPr>
      </p:pic>
      <p:sp>
        <p:nvSpPr>
          <p:cNvPr id="4" name="TextBox 3">
            <a:extLst>
              <a:ext uri="{FF2B5EF4-FFF2-40B4-BE49-F238E27FC236}">
                <a16:creationId xmlns:a16="http://schemas.microsoft.com/office/drawing/2014/main" id="{9091794D-80F4-D31B-CCEA-A3E8BF877A2D}"/>
              </a:ext>
            </a:extLst>
          </p:cNvPr>
          <p:cNvSpPr txBox="1"/>
          <p:nvPr/>
        </p:nvSpPr>
        <p:spPr>
          <a:xfrm>
            <a:off x="4306467" y="1255059"/>
            <a:ext cx="3711388" cy="369332"/>
          </a:xfrm>
          <a:prstGeom prst="rect">
            <a:avLst/>
          </a:prstGeom>
          <a:noFill/>
        </p:spPr>
        <p:txBody>
          <a:bodyPr wrap="square" rtlCol="0">
            <a:spAutoFit/>
          </a:bodyPr>
          <a:lstStyle/>
          <a:p>
            <a:r>
              <a:rPr lang="en-IN" dirty="0">
                <a:latin typeface="Algerian" panose="04020705040A02060702" pitchFamily="82" charset="0"/>
              </a:rPr>
              <a:t>Glimpse of the car</a:t>
            </a:r>
          </a:p>
        </p:txBody>
      </p:sp>
    </p:spTree>
    <p:extLst>
      <p:ext uri="{BB962C8B-B14F-4D97-AF65-F5344CB8AC3E}">
        <p14:creationId xmlns:p14="http://schemas.microsoft.com/office/powerpoint/2010/main" val="872107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D8DFBA-4A76-1E0B-918D-D128400E9051}"/>
              </a:ext>
            </a:extLst>
          </p:cNvPr>
          <p:cNvSpPr txBox="1"/>
          <p:nvPr/>
        </p:nvSpPr>
        <p:spPr>
          <a:xfrm>
            <a:off x="3944471" y="788895"/>
            <a:ext cx="4957483" cy="400110"/>
          </a:xfrm>
          <a:prstGeom prst="rect">
            <a:avLst/>
          </a:prstGeom>
          <a:noFill/>
        </p:spPr>
        <p:txBody>
          <a:bodyPr wrap="square" rtlCol="0">
            <a:spAutoFit/>
          </a:bodyPr>
          <a:lstStyle/>
          <a:p>
            <a:r>
              <a:rPr lang="en-IN" sz="2000" dirty="0">
                <a:latin typeface="Algerian" panose="04020705040A02060702" pitchFamily="82" charset="0"/>
              </a:rPr>
              <a:t>Demonstration of the Project</a:t>
            </a:r>
          </a:p>
        </p:txBody>
      </p:sp>
      <p:pic>
        <p:nvPicPr>
          <p:cNvPr id="2" name="wow">
            <a:hlinkClick r:id="" action="ppaction://media"/>
            <a:extLst>
              <a:ext uri="{FF2B5EF4-FFF2-40B4-BE49-F238E27FC236}">
                <a16:creationId xmlns:a16="http://schemas.microsoft.com/office/drawing/2014/main" id="{2AF91DC8-5D2B-19FD-CE79-493E37542D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64280" y="1411942"/>
            <a:ext cx="3902075" cy="4876800"/>
          </a:xfrm>
          <a:prstGeom prst="rect">
            <a:avLst/>
          </a:prstGeom>
        </p:spPr>
      </p:pic>
    </p:spTree>
    <p:extLst>
      <p:ext uri="{BB962C8B-B14F-4D97-AF65-F5344CB8AC3E}">
        <p14:creationId xmlns:p14="http://schemas.microsoft.com/office/powerpoint/2010/main" val="45973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A593-A10E-C3BF-CBF7-8E6E44E53015}"/>
              </a:ext>
            </a:extLst>
          </p:cNvPr>
          <p:cNvSpPr>
            <a:spLocks noGrp="1"/>
          </p:cNvSpPr>
          <p:nvPr>
            <p:ph type="title"/>
          </p:nvPr>
        </p:nvSpPr>
        <p:spPr>
          <a:xfrm>
            <a:off x="4334434" y="293407"/>
            <a:ext cx="3671047" cy="594099"/>
          </a:xfrm>
        </p:spPr>
        <p:txBody>
          <a:bodyPr>
            <a:normAutofit fontScale="90000"/>
          </a:bodyPr>
          <a:lstStyle/>
          <a:p>
            <a:br>
              <a:rPr lang="en-IN"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31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Result and Discussion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2800" dirty="0"/>
          </a:p>
        </p:txBody>
      </p:sp>
      <p:sp>
        <p:nvSpPr>
          <p:cNvPr id="3" name="Content Placeholder 2">
            <a:extLst>
              <a:ext uri="{FF2B5EF4-FFF2-40B4-BE49-F238E27FC236}">
                <a16:creationId xmlns:a16="http://schemas.microsoft.com/office/drawing/2014/main" id="{92858D6C-A64E-B50F-FF0B-2BF5AAEB37E8}"/>
              </a:ext>
            </a:extLst>
          </p:cNvPr>
          <p:cNvSpPr>
            <a:spLocks noGrp="1"/>
          </p:cNvSpPr>
          <p:nvPr>
            <p:ph idx="1"/>
          </p:nvPr>
        </p:nvSpPr>
        <p:spPr>
          <a:xfrm>
            <a:off x="838200" y="995082"/>
            <a:ext cx="10515600" cy="5569511"/>
          </a:xfrm>
        </p:spPr>
        <p:txBody>
          <a:bodyPr>
            <a:noAutofit/>
          </a:bodyPr>
          <a:lstStyle/>
          <a:p>
            <a:pPr marL="0" indent="0">
              <a:lnSpc>
                <a:spcPct val="150000"/>
              </a:lnSpc>
              <a:buNone/>
            </a:pPr>
            <a:endParaRPr lang="en-IN" sz="1600" dirty="0">
              <a:effectLst/>
              <a:latin typeface="Times New Roman" panose="02020603050405020304" pitchFamily="18" charset="0"/>
              <a:ea typeface="Times New Roman" panose="02020603050405020304" pitchFamily="18" charset="0"/>
            </a:endParaRPr>
          </a:p>
          <a:p>
            <a:pPr marL="0" indent="0">
              <a:lnSpc>
                <a:spcPct val="150000"/>
              </a:lnSpc>
              <a:buNone/>
            </a:pPr>
            <a:r>
              <a:rPr lang="en-IN" sz="1600" dirty="0">
                <a:effectLst/>
                <a:latin typeface="Times New Roman" panose="02020603050405020304" pitchFamily="18" charset="0"/>
                <a:ea typeface="Times New Roman" panose="02020603050405020304" pitchFamily="18" charset="0"/>
              </a:rPr>
              <a:t>The result is obtained for obstacle avoidance car using Arduino, if the car moves forward if any obstacle detect it check for other directions and moves where there is no obstacles it moves in forward direction, to sense the obstacle ultrasonic sensor is used. We used servo motor to rotate the ultrasonic sensor.</a:t>
            </a:r>
          </a:p>
          <a:p>
            <a:pPr marL="0" indent="0">
              <a:lnSpc>
                <a:spcPct val="150000"/>
              </a:lnSpc>
              <a:buNone/>
            </a:pPr>
            <a:endParaRPr lang="en-IN" sz="1600" dirty="0">
              <a:effectLst/>
              <a:latin typeface="Times New Roman" panose="02020603050405020304" pitchFamily="18" charset="0"/>
              <a:ea typeface="Times New Roman" panose="02020603050405020304" pitchFamily="18" charset="0"/>
            </a:endParaRPr>
          </a:p>
          <a:p>
            <a:pPr marL="0" indent="0">
              <a:lnSpc>
                <a:spcPct val="150000"/>
              </a:lnSpc>
              <a:buNone/>
            </a:pPr>
            <a:endParaRPr lang="en-IN" sz="1600" dirty="0">
              <a:latin typeface="Times New Roman" panose="02020603050405020304" pitchFamily="18" charset="0"/>
              <a:ea typeface="Times New Roman" panose="02020603050405020304" pitchFamily="18" charset="0"/>
            </a:endParaRPr>
          </a:p>
          <a:p>
            <a:pPr marL="0" indent="0">
              <a:lnSpc>
                <a:spcPct val="150000"/>
              </a:lnSpc>
              <a:buNone/>
            </a:pPr>
            <a:r>
              <a:rPr lang="en-IN" sz="1600" dirty="0">
                <a:effectLst/>
                <a:latin typeface="Times New Roman" panose="02020603050405020304" pitchFamily="18" charset="0"/>
                <a:ea typeface="Times New Roman" panose="02020603050405020304" pitchFamily="18" charset="0"/>
              </a:rPr>
              <a:t>With the use of an ultrasonic sensor, the barrier-avoiding car can identify obstructions such as obstacles and barriers and alter its course to get around them. The servo motor aids in giving the robot a larger field of view.</a:t>
            </a:r>
            <a:endParaRPr lang="en-IN" sz="1600" dirty="0"/>
          </a:p>
          <a:p>
            <a:pPr marL="0" indent="0">
              <a:lnSpc>
                <a:spcPct val="150000"/>
              </a:lnSpc>
              <a:buNone/>
            </a:pPr>
            <a:endParaRPr lang="en-IN" sz="1600" dirty="0"/>
          </a:p>
        </p:txBody>
      </p:sp>
    </p:spTree>
    <p:extLst>
      <p:ext uri="{BB962C8B-B14F-4D97-AF65-F5344CB8AC3E}">
        <p14:creationId xmlns:p14="http://schemas.microsoft.com/office/powerpoint/2010/main" val="3576272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915</Words>
  <Application>Microsoft Office PowerPoint</Application>
  <PresentationFormat>Widescreen</PresentationFormat>
  <Paragraphs>61</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Algerian</vt:lpstr>
      <vt:lpstr>Arial</vt:lpstr>
      <vt:lpstr>Bookman Old Style</vt:lpstr>
      <vt:lpstr>Calibri</vt:lpstr>
      <vt:lpstr>Calibri Light</vt:lpstr>
      <vt:lpstr>Times New Roman</vt:lpstr>
      <vt:lpstr>Office Theme</vt:lpstr>
      <vt:lpstr>   Obstacle Detection using Arduino</vt:lpstr>
      <vt:lpstr>Introduction</vt:lpstr>
      <vt:lpstr>Methodology</vt:lpstr>
      <vt:lpstr>Component used</vt:lpstr>
      <vt:lpstr> Working 1.    The car is switched on by giving it 12V DC power from an external battery. The motors starts rotating and  thus the car starts moving forward. 2.    During this time, the ultrasonic sensors continuously keep calculating the distance between the car and the reflective surface. 3.    This information gets processed by the ARDUINO. 4.    If the distance between the car and the obstacle is less than the specified value, the car changes its path(moves towards the back).Here, we have kept the minimum distance to be of 20cm. 5.    This process continues forever and the car keeps moving without danger.      </vt:lpstr>
      <vt:lpstr>PowerPoint Presentation</vt:lpstr>
      <vt:lpstr>PowerPoint Presentation</vt:lpstr>
      <vt:lpstr>PowerPoint Presentation</vt:lpstr>
      <vt:lpstr> Result and Discussion </vt:lpstr>
      <vt:lpstr> Conclusion and Future Work  </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Obstacle Detection using Arduino</dc:title>
  <dc:creator>Prachee Kashnyal</dc:creator>
  <cp:lastModifiedBy>Prachee Kashnyal</cp:lastModifiedBy>
  <cp:revision>9</cp:revision>
  <dcterms:created xsi:type="dcterms:W3CDTF">2023-01-25T08:38:57Z</dcterms:created>
  <dcterms:modified xsi:type="dcterms:W3CDTF">2023-01-29T06:43:39Z</dcterms:modified>
</cp:coreProperties>
</file>